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95197-3E29-4ED7-878C-1DE8A06797F7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3858-EA93-4BDD-85AA-3147A40F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8BDB1-48A1-4ED0-ACED-B81D5C9A4A13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2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0DA2-DFAD-4F39-9F69-67E567E4A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FCF89-DE3D-45B9-BADF-25487C71D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1310-1201-4DEE-BB0C-C47FDF85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A1EC1-EAE2-41E7-A4CE-C5F78FE9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9E0F6-B9CC-489E-9293-CDE7DEA1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2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660DD-633D-44E6-BC53-19C7FE4E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FCB5E-C3E9-47EE-A305-C3ED00566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75399-408E-4818-97FF-FF3AA920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B9B31-1965-40B2-94D0-BAA118D4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1B414-51CC-4A37-A3F6-70AF2B5E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2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7B6C1-6510-45E2-9702-64938CCEB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38FB6-AE77-4A8F-91DB-F9EABD329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E5719-80CD-4D9D-A018-7D08C2AF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2EF6B-0E4E-4E7C-BC42-099C8034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4B079-B7EE-4739-BB8A-06C4504F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3264-6C25-422A-973E-FC9DD124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84F31-F8C7-4529-B9F0-D1460C27E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6BB53-57AF-4A07-8FE0-FD8DEDF0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82B01-277D-4EE0-A779-201FC3A5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A6A70-61E6-47F9-A889-D080BF88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2F989-B5C1-4A70-A3B4-72569487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8F5FB-1BEE-4379-ACCA-24EB9A58D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60F40-4151-4026-AA98-DD6F0329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6EBE3-514A-4B73-B4B9-DD73321B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0069E-610D-4082-83E0-E2FF702C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6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E129-5DE2-4D52-B4D7-0892885D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420F3-A808-46FD-AC6B-6862E0F0B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D9F28-751E-4593-942E-EDD190000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EA721-B7FC-44B4-93F6-89B862FB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AAA79-D73D-4402-B082-0A85A607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C2044-1FAF-494E-99FC-5145FB7B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3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5C1-03A6-4F22-9FF5-118A3A72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052AB-C84B-417D-9A46-3B11C4E4E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78AD5-B037-4B24-845C-4E16D210B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11DF5-E99C-41FA-A0F4-0EB97E0DA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E9AE5-CC68-4A25-8F88-59E147A8B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6B096-9CE6-4D23-BD2F-9463851A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EF9F9-3E07-4BC4-9458-4D392B99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0E4E6-72FF-459D-BDE6-CAF2DE27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0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0E1A9-B599-4989-B939-8305609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6F800-EB0B-4060-806A-3C332A0C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07A9E-8193-451F-8DF5-C5C9168E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E9B72-BAE4-4A4D-8FBC-A68EB114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A85C6-76EF-4AB8-8083-C09C556E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EA4AD-D936-43F1-8089-41DC12DE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59ED4-D227-47E8-B910-652EC4B1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8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F23C-0409-4F41-8937-7C8B25CF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AD04-5988-4121-8D69-70B2A232E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5B1B4-5E40-40E0-B585-3BDF6EB4F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6A020-45B6-49DD-BEC0-E7914C4D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55229-BD4F-4130-87C0-EADFEF4C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8DAB5-2860-4775-990E-4A70DD42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1EDA-18FF-4E8C-B742-3FC9E9DF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37953-B75B-4364-8E81-ACC57FE35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DD97E-86D7-4B24-B670-2AAAE8A16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A534-AA19-4822-A787-B89825B1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BBF5B-1DF0-4CC3-B549-794420FF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A650E-489D-405D-ADA1-9E69BBCF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27F20-A102-41A8-9BDE-2A1965473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6AFDA-826B-421E-8B67-AFF172397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9E189-250B-4CE1-A904-B4269EF87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D462-A005-4962-BA71-DBEB1D579945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BB3E7-8049-4642-86A3-FA60F55D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21CCC-2CD4-43A7-8EF0-94D74F5E9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8FB65-27D0-419F-A7E9-C1B134C0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4573" y="274638"/>
            <a:ext cx="11207827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E5815"/>
                </a:solidFill>
              </a:rPr>
              <a:t>Major Projects in Development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>
                    <a:lumMod val="65000"/>
                  </a:srgbClr>
                </a:solidFill>
              </a:rPr>
              <a:t>Virginia Department of Transportation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62708" y="1563306"/>
            <a:ext cx="4871292" cy="5158169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1" dirty="0">
                <a:solidFill>
                  <a:srgbClr val="00408D"/>
                </a:solidFill>
              </a:rPr>
              <a:t>Richmond Highway (Route 1)</a:t>
            </a:r>
            <a:br>
              <a:rPr lang="en-US" sz="2400" b="0" i="1" dirty="0">
                <a:solidFill>
                  <a:srgbClr val="00408D"/>
                </a:solidFill>
              </a:rPr>
            </a:br>
            <a:endParaRPr lang="en-US" sz="2400" b="0" i="1" dirty="0">
              <a:solidFill>
                <a:srgbClr val="00408D"/>
              </a:solidFill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00408D"/>
                </a:solidFill>
              </a:rPr>
              <a:t>Three-mile widening, bike/</a:t>
            </a:r>
            <a:r>
              <a:rPr lang="en-US" sz="2400" b="0" dirty="0" err="1">
                <a:solidFill>
                  <a:srgbClr val="00408D"/>
                </a:solidFill>
              </a:rPr>
              <a:t>ped</a:t>
            </a:r>
            <a:r>
              <a:rPr lang="en-US" sz="2400" b="0" dirty="0">
                <a:solidFill>
                  <a:srgbClr val="00408D"/>
                </a:solidFill>
              </a:rPr>
              <a:t> facilities in coordination with Fairfax County Bus Rapid Transit planning.</a:t>
            </a:r>
            <a:br>
              <a:rPr lang="en-US" sz="2400" b="0" dirty="0">
                <a:solidFill>
                  <a:srgbClr val="00408D"/>
                </a:solidFill>
              </a:rPr>
            </a:br>
            <a:br>
              <a:rPr lang="en-US" sz="2400" b="0" dirty="0">
                <a:solidFill>
                  <a:srgbClr val="00408D"/>
                </a:solidFill>
              </a:rPr>
            </a:br>
            <a:r>
              <a:rPr lang="en-US" sz="2400" b="0" dirty="0">
                <a:solidFill>
                  <a:srgbClr val="0E3793"/>
                </a:solidFill>
              </a:rPr>
              <a:t>Anticipated Cost: $215 million</a:t>
            </a:r>
          </a:p>
          <a:p>
            <a:pPr marL="0" indent="0">
              <a:buNone/>
            </a:pPr>
            <a:br>
              <a:rPr lang="en-US" sz="2000" b="0" i="1" dirty="0">
                <a:solidFill>
                  <a:srgbClr val="00408D"/>
                </a:solidFill>
              </a:rPr>
            </a:br>
            <a:r>
              <a:rPr lang="en-US" sz="2000" b="1" dirty="0">
                <a:solidFill>
                  <a:srgbClr val="0E3793"/>
                </a:solidFill>
              </a:rPr>
              <a:t>Proposed Schedule: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E3793"/>
                </a:solidFill>
              </a:rPr>
              <a:t>Draft Environmental Assessment:  Late 2017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E3793"/>
                </a:solidFill>
              </a:rPr>
              <a:t>Public Hearing: 2018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E3793"/>
                </a:solidFill>
              </a:rPr>
              <a:t>Right of Way: 2019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E3793"/>
                </a:solidFill>
              </a:rPr>
              <a:t>Construction: 2023</a:t>
            </a:r>
          </a:p>
          <a:p>
            <a:pPr marL="0" indent="0"/>
            <a:endParaRPr lang="en-US" sz="2000" b="0" i="1" dirty="0">
              <a:solidFill>
                <a:srgbClr val="00408D"/>
              </a:solidFill>
            </a:endParaRPr>
          </a:p>
          <a:p>
            <a:pPr marL="0" indent="0"/>
            <a:endParaRPr lang="en-US" sz="2000" b="0" dirty="0">
              <a:solidFill>
                <a:srgbClr val="00408D"/>
              </a:solidFill>
            </a:endParaRPr>
          </a:p>
        </p:txBody>
      </p:sp>
      <p:pic>
        <p:nvPicPr>
          <p:cNvPr id="8" name="Picture 2" descr="C:\Users\ellen.kamilakis\Desktop\rt1_PIM-1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84"/>
          <a:stretch/>
        </p:blipFill>
        <p:spPr bwMode="auto">
          <a:xfrm>
            <a:off x="6172200" y="1563306"/>
            <a:ext cx="6019800" cy="439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95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562" y="247748"/>
            <a:ext cx="8657968" cy="1143000"/>
          </a:xfrm>
        </p:spPr>
        <p:txBody>
          <a:bodyPr/>
          <a:lstStyle/>
          <a:p>
            <a:r>
              <a:rPr lang="en-US" sz="3800" b="1" dirty="0">
                <a:solidFill>
                  <a:srgbClr val="78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for Next Round of Investments -TransAction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105"/>
            <a:ext cx="8229600" cy="466761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b="1" dirty="0">
                <a:solidFill>
                  <a:srgbClr val="102456"/>
                </a:solidFill>
              </a:rPr>
              <a:t>Performance Based Analysis on Corridors and Segments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15 Performance Measures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Approximately 352 multi-modal candidate projects across 11 regional corridors/28 corridor segments</a:t>
            </a:r>
          </a:p>
          <a:p>
            <a:pPr lvl="1"/>
            <a:r>
              <a:rPr lang="en-US" sz="1800" b="1" dirty="0">
                <a:solidFill>
                  <a:srgbClr val="102456"/>
                </a:solidFill>
              </a:rPr>
              <a:t>Mega-Projects in Baseline: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Transform 66 (inside and outside the beltway)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I-95/395 Express Lanes</a:t>
            </a:r>
          </a:p>
          <a:p>
            <a:pPr lvl="1"/>
            <a:r>
              <a:rPr lang="en-US" sz="1800" b="1" dirty="0">
                <a:solidFill>
                  <a:srgbClr val="102456"/>
                </a:solidFill>
              </a:rPr>
              <a:t>Mega-Projects in Draft </a:t>
            </a:r>
            <a:r>
              <a:rPr lang="en-US" sz="1800" b="1" dirty="0" err="1">
                <a:solidFill>
                  <a:srgbClr val="102456"/>
                </a:solidFill>
              </a:rPr>
              <a:t>TransAction</a:t>
            </a:r>
            <a:r>
              <a:rPr lang="en-US" sz="1800" b="1" dirty="0">
                <a:solidFill>
                  <a:srgbClr val="102456"/>
                </a:solidFill>
              </a:rPr>
              <a:t> Plan:</a:t>
            </a:r>
            <a:r>
              <a:rPr lang="en-US" sz="1800" b="1" dirty="0">
                <a:solidFill>
                  <a:srgbClr val="78002E"/>
                </a:solidFill>
              </a:rPr>
              <a:t>	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American Legion Bridge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Bi-County Parkway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Metrorail Extensions/VRE Expansion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Potomac River Crossing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Route 28 Widening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Route 1 Widening with Bus Rapid Transit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Regional Bus Rapid Transit Network</a:t>
            </a:r>
          </a:p>
          <a:p>
            <a:pPr lvl="1"/>
            <a:r>
              <a:rPr lang="en-US" sz="1800" b="1" dirty="0">
                <a:solidFill>
                  <a:srgbClr val="102456"/>
                </a:solidFill>
              </a:rPr>
              <a:t>Fiscally Unconstrained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$42 Billion </a:t>
            </a:r>
          </a:p>
          <a:p>
            <a:pPr lvl="2"/>
            <a:r>
              <a:rPr lang="en-US" sz="1400" dirty="0">
                <a:solidFill>
                  <a:srgbClr val="78002E"/>
                </a:solidFill>
              </a:rPr>
              <a:t>Not enough $$ to fund all of the needs</a:t>
            </a:r>
          </a:p>
          <a:p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884764" y="6392946"/>
            <a:ext cx="42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fld id="{091D235D-E72F-4BA0-B581-DB25E8682567}" type="slidenum">
              <a:rPr lang="en-US">
                <a:solidFill>
                  <a:prstClr val="white"/>
                </a:solidFill>
                <a:ea typeface="ヒラギノ角ゴ Pro W3" pitchFamily="-84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white"/>
              </a:solidFill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73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ヒラギノ角ゴ Pro W3</vt:lpstr>
      <vt:lpstr>Office Theme</vt:lpstr>
      <vt:lpstr>Major Projects in Development</vt:lpstr>
      <vt:lpstr>Planning for Next Round of Investments -TransAction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Projects in Development</dc:title>
  <dc:creator>Edythe Kelleher</dc:creator>
  <cp:lastModifiedBy>Edythe Kelleher</cp:lastModifiedBy>
  <cp:revision>2</cp:revision>
  <dcterms:created xsi:type="dcterms:W3CDTF">2017-10-03T17:59:48Z</dcterms:created>
  <dcterms:modified xsi:type="dcterms:W3CDTF">2017-10-03T18:09:55Z</dcterms:modified>
</cp:coreProperties>
</file>